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9" r:id="rId8"/>
    <p:sldId id="262"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7" d="100"/>
          <a:sy n="77" d="100"/>
        </p:scale>
        <p:origin x="2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ED114F5-458F-4124-A374-46EBA0D94712}" type="datetimeFigureOut">
              <a:rPr lang="ar-IQ" smtClean="0"/>
              <a:pPr/>
              <a:t>10/09/1443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F2C4C38-AA8C-46A4-9DA1-5395AA5CE55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D114F5-458F-4124-A374-46EBA0D94712}" type="datetimeFigureOut">
              <a:rPr lang="ar-IQ" smtClean="0"/>
              <a:pPr/>
              <a:t>10/09/1443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F2C4C38-AA8C-46A4-9DA1-5395AA5CE55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214290"/>
            <a:ext cx="8643998" cy="6429420"/>
          </a:xfrm>
          <a:solidFill>
            <a:schemeClr val="bg1"/>
          </a:solidFill>
        </p:spPr>
        <p:txBody>
          <a:bodyPr>
            <a:normAutofit fontScale="85000" lnSpcReduction="10000"/>
          </a:bodyPr>
          <a:lstStyle/>
          <a:p>
            <a:r>
              <a:rPr lang="ar-SY" b="1" dirty="0"/>
              <a:t>* * * أبرز المعوقات في القطاع الزراعي :</a:t>
            </a:r>
            <a:endParaRPr lang="en-US" dirty="0"/>
          </a:p>
          <a:p>
            <a:r>
              <a:rPr lang="ar-SY" b="1" dirty="0" smtClean="0"/>
              <a:t>1-  </a:t>
            </a:r>
            <a:r>
              <a:rPr lang="ar-SY" dirty="0" err="1"/>
              <a:t>ان</a:t>
            </a:r>
            <a:r>
              <a:rPr lang="ar-SY" dirty="0"/>
              <a:t> لتأثر العراق في التغيرات المناخية التي حدثت في(30 -40 ) سنة الماضية والمتمثلة في عدة خصائص للمناخ منها ارتفاع لمعدلات درجات الحرارة وشحه الإمطار وتزايد عدد مرات هبوب العواصف الترابية وطول فترات هبوبها  وغيرها من عناصر التي كان لها الأثر السلبي  المباشر في الإنتاج الزراعي سواء كان للمحاصيل البستانية </a:t>
            </a:r>
            <a:r>
              <a:rPr lang="ar-SY" dirty="0" err="1"/>
              <a:t>او</a:t>
            </a:r>
            <a:r>
              <a:rPr lang="ar-SY" dirty="0"/>
              <a:t> للمحاصيل الحقلية التي كانت تزرع في العراق ، </a:t>
            </a:r>
            <a:r>
              <a:rPr lang="ar-SY" dirty="0" err="1"/>
              <a:t>اذ</a:t>
            </a:r>
            <a:r>
              <a:rPr lang="ar-SY" dirty="0"/>
              <a:t> أدت هذه التغيرات في عناصر المناخ إلى انقراض الكثير من الأنواع النباتية التي كانت تزرع فيه،  ولم يتم تعويضها لحد يومنا هذا .</a:t>
            </a:r>
            <a:endParaRPr lang="en-US" dirty="0"/>
          </a:p>
          <a:p>
            <a:r>
              <a:rPr lang="ar-SY" b="1" dirty="0"/>
              <a:t>2-</a:t>
            </a:r>
            <a:r>
              <a:rPr lang="ar-SY" dirty="0"/>
              <a:t> أدى فتح الحدود وغياب التعريفات الجمركية بعد عام 2003 إلى تدهور القطاع الزراعي بصورة كبيرة ، وذلك لان هذا القطاع كان محميا" من المنافسة الأجنبية ، فلما فتحت الحدود فان هذا القطاع قد تعرض إلى منافسة شديدة من حيث الكمية والنوعية والسعر </a:t>
            </a:r>
            <a:r>
              <a:rPr lang="ar-SY" dirty="0" err="1"/>
              <a:t>اولا</a:t>
            </a:r>
            <a:r>
              <a:rPr lang="ar-SY" dirty="0"/>
              <a:t>" ، وممارسة الدول المجاورة </a:t>
            </a:r>
            <a:r>
              <a:rPr lang="ar-SY" dirty="0" err="1"/>
              <a:t>الى</a:t>
            </a:r>
            <a:r>
              <a:rPr lang="ar-SY" dirty="0"/>
              <a:t> العراق سياسات الإغراق التي يقصد من ورائها السيطرة على السوق العراقية ثانيا" . مما قاد </a:t>
            </a:r>
            <a:r>
              <a:rPr lang="ar-SY" dirty="0" err="1"/>
              <a:t>الى</a:t>
            </a:r>
            <a:r>
              <a:rPr lang="ar-SY" dirty="0"/>
              <a:t> زيادة التدهور في القطاع الزراعي .</a:t>
            </a:r>
            <a:endParaRPr lang="en-US" dirty="0"/>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58270" cy="6429420"/>
          </a:xfrm>
          <a:solidFill>
            <a:schemeClr val="bg1"/>
          </a:solidFill>
        </p:spPr>
        <p:txBody>
          <a:bodyPr>
            <a:normAutofit fontScale="92500" lnSpcReduction="10000"/>
          </a:bodyPr>
          <a:lstStyle/>
          <a:p>
            <a:r>
              <a:rPr lang="ar-IQ" b="1" u="sng" dirty="0"/>
              <a:t>المقترحات والحلول لتلك المعوقات  : </a:t>
            </a:r>
            <a:endParaRPr lang="en-US" dirty="0"/>
          </a:p>
          <a:p>
            <a:r>
              <a:rPr lang="ar-IQ" dirty="0"/>
              <a:t>1 –إزالة كافة المخلفات الحربية والسواتر وتسوية الأراضي من قبل الدوائر المختصة لأن تكاليف ذلك تكون باهظة على كاهل المزارعين .</a:t>
            </a:r>
            <a:endParaRPr lang="en-US" dirty="0"/>
          </a:p>
          <a:p>
            <a:r>
              <a:rPr lang="ar-IQ" dirty="0"/>
              <a:t>2 – توفير الخدمات ( المياه – والطاقة الكهربائية  ) وخدمات أخرى تكون عاملا </a:t>
            </a:r>
            <a:r>
              <a:rPr lang="ar-IQ" dirty="0" err="1"/>
              <a:t>ً</a:t>
            </a:r>
            <a:r>
              <a:rPr lang="ar-IQ" dirty="0"/>
              <a:t> مشجعا </a:t>
            </a:r>
            <a:r>
              <a:rPr lang="ar-IQ" dirty="0" err="1"/>
              <a:t>ً</a:t>
            </a:r>
            <a:r>
              <a:rPr lang="ar-IQ" dirty="0"/>
              <a:t> على عودة المزارعين لأراضيهم والعمل فيها  مجددا".</a:t>
            </a:r>
            <a:endParaRPr lang="en-US" dirty="0"/>
          </a:p>
          <a:p>
            <a:r>
              <a:rPr lang="ar-IQ" dirty="0"/>
              <a:t>3 – تدخل الدولة بصورة مباشرة في الحد من مشكلة التوسع العمراني وتجريف الأراضي وقطع أشجار النخيل وبعض </a:t>
            </a:r>
            <a:r>
              <a:rPr lang="ar-IQ" dirty="0" err="1"/>
              <a:t>الانواع</a:t>
            </a:r>
            <a:r>
              <a:rPr lang="ar-IQ" dirty="0"/>
              <a:t> الزراعية </a:t>
            </a:r>
            <a:r>
              <a:rPr lang="ar-IQ" dirty="0" err="1"/>
              <a:t>الاخرى</a:t>
            </a:r>
            <a:r>
              <a:rPr lang="ar-IQ" dirty="0"/>
              <a:t> والتي تنجح زراعتها في الوقت الراهن . وذلك من خلال إصدار بعض النصوص  قانونية  التي ربما تكون رادعة لبعض أصحاب الأراضي الزراعية من أجل المحافظة على </a:t>
            </a:r>
            <a:r>
              <a:rPr lang="ar-IQ" dirty="0" err="1"/>
              <a:t>ماتبقى</a:t>
            </a:r>
            <a:r>
              <a:rPr lang="ar-IQ" dirty="0"/>
              <a:t> من بيئة طبيعية  والتي  يشكل مصدرا </a:t>
            </a:r>
            <a:r>
              <a:rPr lang="ar-IQ" dirty="0" err="1"/>
              <a:t>ً</a:t>
            </a:r>
            <a:r>
              <a:rPr lang="ar-IQ" dirty="0"/>
              <a:t> أساسيا </a:t>
            </a:r>
            <a:r>
              <a:rPr lang="ar-IQ" dirty="0" err="1"/>
              <a:t>ً</a:t>
            </a:r>
            <a:r>
              <a:rPr lang="ar-IQ" dirty="0"/>
              <a:t> للحياة ألا وهو الغذاء سواء كان للإنسان </a:t>
            </a:r>
            <a:r>
              <a:rPr lang="ar-IQ" dirty="0" err="1"/>
              <a:t>ام</a:t>
            </a:r>
            <a:r>
              <a:rPr lang="ar-IQ" dirty="0"/>
              <a:t> للحيوان .</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286544"/>
          </a:xfrm>
          <a:noFill/>
        </p:spPr>
        <p:txBody>
          <a:bodyPr>
            <a:normAutofit fontScale="92500" lnSpcReduction="10000"/>
          </a:bodyPr>
          <a:lstStyle/>
          <a:p>
            <a:r>
              <a:rPr lang="ar-IQ" dirty="0"/>
              <a:t>- تبني الدولة سياسة </a:t>
            </a:r>
            <a:r>
              <a:rPr lang="ar-IQ" dirty="0" err="1"/>
              <a:t>سعرية</a:t>
            </a:r>
            <a:r>
              <a:rPr lang="ar-IQ" dirty="0"/>
              <a:t> واضحة وشفافة تستطيع من خلالها المحافظة </a:t>
            </a:r>
            <a:r>
              <a:rPr lang="ar-IQ" dirty="0" err="1"/>
              <a:t>عاى</a:t>
            </a:r>
            <a:r>
              <a:rPr lang="ar-IQ" dirty="0"/>
              <a:t> العرض والطلب وتحقيق التوازن في السوق المحلية .  </a:t>
            </a:r>
            <a:endParaRPr lang="en-US" dirty="0"/>
          </a:p>
          <a:p>
            <a:r>
              <a:rPr lang="ar-IQ" dirty="0"/>
              <a:t>5 – إيجاد أفضل السبل لمعالجة ملوحة المياه وذلك من خلال إنشاء محطات </a:t>
            </a:r>
            <a:r>
              <a:rPr lang="ar-IQ" dirty="0" err="1"/>
              <a:t>تحلية</a:t>
            </a:r>
            <a:r>
              <a:rPr lang="ar-IQ" dirty="0"/>
              <a:t> عملاقة مماثلة لما هي عليه في دول الخليج العربي . فضلا </a:t>
            </a:r>
            <a:r>
              <a:rPr lang="ar-IQ" dirty="0" err="1"/>
              <a:t>ً</a:t>
            </a:r>
            <a:r>
              <a:rPr lang="ar-IQ" dirty="0"/>
              <a:t> عن استصلاح الترب المتأثرة بالملوحة .</a:t>
            </a:r>
            <a:endParaRPr lang="en-US" dirty="0"/>
          </a:p>
          <a:p>
            <a:r>
              <a:rPr lang="ar-IQ" dirty="0"/>
              <a:t>6 – التطهير الكامل لنهري دجلة والفرات </a:t>
            </a:r>
            <a:r>
              <a:rPr lang="ar-IQ" dirty="0" err="1"/>
              <a:t>و</a:t>
            </a:r>
            <a:r>
              <a:rPr lang="ar-IQ" dirty="0"/>
              <a:t> كافة فروعهما المنتشرة في العراق وكذلك نهر شط العرب وفقا </a:t>
            </a:r>
            <a:r>
              <a:rPr lang="ar-IQ" dirty="0" err="1"/>
              <a:t>ً</a:t>
            </a:r>
            <a:r>
              <a:rPr lang="ar-IQ" dirty="0"/>
              <a:t> للضوابط والتقنيات الفنية العالية الجودة . ويفضل إنشاء دائرة خاصة تتحمل كافة المسؤولية عن هذا المشروع .</a:t>
            </a:r>
            <a:endParaRPr lang="en-US" dirty="0"/>
          </a:p>
          <a:p>
            <a:r>
              <a:rPr lang="ar-IQ" dirty="0"/>
              <a:t>7 – تقديم الدعم للفلاحين من خلال تقديم السلف والقروض من قبل الدولة .</a:t>
            </a:r>
            <a:endParaRPr lang="en-US" dirty="0"/>
          </a:p>
          <a:p>
            <a:r>
              <a:rPr lang="ar-IQ" dirty="0"/>
              <a:t>8 – تقوم الدوائر ذات العلاقة بتوفير المستلزمات  المتمثلة في البذور المحسنة والمبيدات والأسمدة  والآلات الزراعية للفلاحين وبأسعار مدعومة من قبل الدولة .</a:t>
            </a:r>
            <a:endParaRPr lang="en-US" dirty="0"/>
          </a:p>
          <a:p>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715436" cy="6357982"/>
          </a:xfrm>
          <a:solidFill>
            <a:schemeClr val="bg1"/>
          </a:solidFill>
        </p:spPr>
        <p:txBody>
          <a:bodyPr>
            <a:normAutofit lnSpcReduction="10000"/>
          </a:bodyPr>
          <a:lstStyle/>
          <a:p>
            <a:pPr algn="just"/>
            <a:r>
              <a:rPr lang="ar-IQ" dirty="0"/>
              <a:t>9 – تعزيز دور الإرشاد الزراعي من خلال إعداد حملات توعية من أجل تثقيف المزارعين وتعليمهم على كيفية استخدام الوسائل والتقنيات الحديثة في الزراعة ، فضلا </a:t>
            </a:r>
            <a:r>
              <a:rPr lang="ar-IQ" dirty="0" err="1"/>
              <a:t>ً</a:t>
            </a:r>
            <a:r>
              <a:rPr lang="ar-IQ" dirty="0"/>
              <a:t> عن تشجيعهم على استخدام طريقة الإكثار لأشجار الفاكهة عن طريق  زراعة الأنسجة الحديثة بالنسبة للنخيل وبقية الأنواع الأشجار الفاكهة التي تنجح زراعتها في المنطقة .</a:t>
            </a:r>
            <a:endParaRPr lang="en-US" dirty="0"/>
          </a:p>
          <a:p>
            <a:pPr algn="just"/>
            <a:r>
              <a:rPr lang="ar-IQ" dirty="0"/>
              <a:t>10 – تشجيع الاستثمارات الزراعية من خلال القروض والمنح والاستعانة بالخبرات المحلية أولا </a:t>
            </a:r>
            <a:r>
              <a:rPr lang="ar-IQ" dirty="0" err="1"/>
              <a:t>ً</a:t>
            </a:r>
            <a:r>
              <a:rPr lang="ar-IQ" dirty="0"/>
              <a:t> ثم استخدام الاستثمارات الأجنبية بعلاقة متوازنة لا تفقد الفلاحين سيادتهم على الأرض . كما يجب على الحكومة المحلية والمركزية المبادرة في تسهيل الأمر إمام  الاستثمارات الزراعية من خلال توفير الأمن والاستقرار قدر الإمكان للشركات الاستثمارية وكذلك أطلاق  القروض والمنح لها لتؤدي دورها على </a:t>
            </a:r>
            <a:r>
              <a:rPr lang="ar-IQ" dirty="0" err="1"/>
              <a:t>اكمل</a:t>
            </a:r>
            <a:r>
              <a:rPr lang="ar-IQ" dirty="0"/>
              <a:t> وجه .</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715436" cy="6143668"/>
          </a:xfrm>
          <a:solidFill>
            <a:schemeClr val="bg1"/>
          </a:solidFill>
        </p:spPr>
        <p:txBody>
          <a:bodyPr/>
          <a:lstStyle/>
          <a:p>
            <a:pPr algn="just"/>
            <a:r>
              <a:rPr lang="ar-IQ" dirty="0"/>
              <a:t>11 – إيجاد منافذ تسويق حكومية أو مختلطة أو قطاع خاص للمنتجات الزراعية عامة </a:t>
            </a:r>
            <a:r>
              <a:rPr lang="ar-IQ" dirty="0" err="1"/>
              <a:t>والتمور</a:t>
            </a:r>
            <a:r>
              <a:rPr lang="ar-IQ" dirty="0"/>
              <a:t> والفاكهة  بشكل خاص .</a:t>
            </a:r>
            <a:endParaRPr lang="en-US" dirty="0"/>
          </a:p>
          <a:p>
            <a:pPr algn="just"/>
            <a:r>
              <a:rPr lang="ar-IQ" dirty="0"/>
              <a:t>12- أتباع </a:t>
            </a:r>
            <a:r>
              <a:rPr lang="ar-IQ" dirty="0" err="1"/>
              <a:t>استراتيجية</a:t>
            </a:r>
            <a:r>
              <a:rPr lang="ar-IQ" dirty="0"/>
              <a:t> علمية للبحوث الزراعية طويلة المدى تشمل جميع جوانب </a:t>
            </a:r>
            <a:r>
              <a:rPr lang="ar-IQ" dirty="0" err="1"/>
              <a:t>الانتاج</a:t>
            </a:r>
            <a:r>
              <a:rPr lang="ar-IQ" dirty="0"/>
              <a:t> الزراعي والتسويقي وتمويله وتوفير الكوادر العلمية .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282" y="428604"/>
            <a:ext cx="8543940" cy="614366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r"/>
            <a:r>
              <a:rPr lang="ar-IQ" b="1" dirty="0" smtClean="0">
                <a:solidFill>
                  <a:schemeClr val="tx1"/>
                </a:solidFill>
              </a:rPr>
              <a:t> ق</a:t>
            </a:r>
            <a:r>
              <a:rPr lang="ar-SY" b="1" dirty="0" smtClean="0">
                <a:solidFill>
                  <a:schemeClr val="tx1"/>
                </a:solidFill>
              </a:rPr>
              <a:t>سم </a:t>
            </a:r>
            <a:r>
              <a:rPr lang="ar-SY" b="1" dirty="0">
                <a:solidFill>
                  <a:schemeClr val="tx1"/>
                </a:solidFill>
              </a:rPr>
              <a:t>التربة والموارد المائية </a:t>
            </a:r>
            <a:r>
              <a:rPr lang="ar-IQ" b="1" dirty="0" smtClean="0">
                <a:solidFill>
                  <a:schemeClr val="tx1"/>
                </a:solidFill>
              </a:rPr>
              <a:t>:-</a:t>
            </a:r>
            <a:r>
              <a:rPr lang="ar-SY" b="1" dirty="0">
                <a:solidFill>
                  <a:schemeClr val="tx1"/>
                </a:solidFill>
              </a:rPr>
              <a:t>	</a:t>
            </a:r>
            <a:endParaRPr lang="en-US" dirty="0">
              <a:solidFill>
                <a:schemeClr val="tx1"/>
              </a:solidFill>
            </a:endParaRPr>
          </a:p>
          <a:p>
            <a:pPr algn="r"/>
            <a:r>
              <a:rPr lang="ar-SY" b="1" dirty="0" smtClean="0">
                <a:solidFill>
                  <a:schemeClr val="tx1"/>
                </a:solidFill>
              </a:rPr>
              <a:t>مادة </a:t>
            </a:r>
            <a:r>
              <a:rPr lang="ar-SY" b="1" dirty="0">
                <a:solidFill>
                  <a:schemeClr val="tx1"/>
                </a:solidFill>
              </a:rPr>
              <a:t>: أنتاج فاكهة </a:t>
            </a:r>
            <a:r>
              <a:rPr lang="ar-SY" b="1" dirty="0" smtClean="0">
                <a:solidFill>
                  <a:schemeClr val="tx1"/>
                </a:solidFill>
              </a:rPr>
              <a:t>( </a:t>
            </a:r>
            <a:r>
              <a:rPr lang="ar-SY" b="1" dirty="0">
                <a:solidFill>
                  <a:schemeClr val="tx1"/>
                </a:solidFill>
              </a:rPr>
              <a:t>المحاضرة </a:t>
            </a:r>
            <a:r>
              <a:rPr lang="ar-SY" b="1" dirty="0" smtClean="0">
                <a:solidFill>
                  <a:schemeClr val="tx1"/>
                </a:solidFill>
              </a:rPr>
              <a:t>الأولى)  </a:t>
            </a:r>
            <a:r>
              <a:rPr lang="ar-SY" b="1" dirty="0" err="1">
                <a:solidFill>
                  <a:schemeClr val="tx1"/>
                </a:solidFill>
              </a:rPr>
              <a:t>د</a:t>
            </a:r>
            <a:r>
              <a:rPr lang="ar-SY" b="1" dirty="0">
                <a:solidFill>
                  <a:schemeClr val="tx1"/>
                </a:solidFill>
              </a:rPr>
              <a:t>. منال </a:t>
            </a:r>
            <a:r>
              <a:rPr lang="ar-SY" b="1" dirty="0" err="1">
                <a:solidFill>
                  <a:schemeClr val="tx1"/>
                </a:solidFill>
              </a:rPr>
              <a:t>زباري</a:t>
            </a:r>
            <a:r>
              <a:rPr lang="ar-SY" b="1" dirty="0">
                <a:solidFill>
                  <a:schemeClr val="tx1"/>
                </a:solidFill>
              </a:rPr>
              <a:t> </a:t>
            </a:r>
            <a:r>
              <a:rPr lang="ar-SY" b="1" dirty="0" err="1">
                <a:solidFill>
                  <a:schemeClr val="tx1"/>
                </a:solidFill>
              </a:rPr>
              <a:t>المياحي</a:t>
            </a:r>
            <a:r>
              <a:rPr lang="ar-SY" b="1" dirty="0">
                <a:solidFill>
                  <a:schemeClr val="tx1"/>
                </a:solidFill>
              </a:rPr>
              <a:t> </a:t>
            </a:r>
            <a:endParaRPr lang="en-US" dirty="0">
              <a:solidFill>
                <a:schemeClr val="tx1"/>
              </a:solidFill>
            </a:endParaRPr>
          </a:p>
          <a:p>
            <a:pPr algn="r"/>
            <a:r>
              <a:rPr lang="ar-SY" b="1" dirty="0">
                <a:solidFill>
                  <a:schemeClr val="tx1"/>
                </a:solidFill>
              </a:rPr>
              <a:t>مشاكل ومعوقات القطاع الزراعي وسبل </a:t>
            </a:r>
            <a:r>
              <a:rPr lang="ar-SY" b="1" dirty="0" err="1">
                <a:solidFill>
                  <a:schemeClr val="tx1"/>
                </a:solidFill>
              </a:rPr>
              <a:t>حلحلتها</a:t>
            </a:r>
            <a:r>
              <a:rPr lang="ar-SY" b="1" dirty="0">
                <a:solidFill>
                  <a:schemeClr val="tx1"/>
                </a:solidFill>
              </a:rPr>
              <a:t> :-</a:t>
            </a:r>
            <a:endParaRPr lang="en-US" dirty="0">
              <a:solidFill>
                <a:schemeClr val="tx1"/>
              </a:solidFill>
            </a:endParaRPr>
          </a:p>
          <a:p>
            <a:pPr algn="just"/>
            <a:r>
              <a:rPr lang="ar-SY" sz="1800" b="1" dirty="0">
                <a:solidFill>
                  <a:schemeClr val="tx1"/>
                </a:solidFill>
                <a:cs typeface="+mj-cs"/>
              </a:rPr>
              <a:t> </a:t>
            </a:r>
            <a:r>
              <a:rPr lang="ar-SY" sz="2400" b="1" dirty="0">
                <a:solidFill>
                  <a:schemeClr val="tx1"/>
                </a:solidFill>
                <a:cs typeface="+mj-cs"/>
              </a:rPr>
              <a:t>***  واقع القطاع الزراعي في العراق : </a:t>
            </a:r>
            <a:endParaRPr lang="en-US" sz="2400" dirty="0">
              <a:solidFill>
                <a:schemeClr val="tx1"/>
              </a:solidFill>
              <a:cs typeface="+mj-cs"/>
            </a:endParaRPr>
          </a:p>
          <a:p>
            <a:pPr algn="just"/>
            <a:r>
              <a:rPr lang="ar-SY" sz="2400" dirty="0">
                <a:solidFill>
                  <a:schemeClr val="tx1"/>
                </a:solidFill>
                <a:cs typeface="+mj-cs"/>
              </a:rPr>
              <a:t>        لقد كان العراق خلال عقد الخمسينات والستينات ومن القرن الماضي يعد من البلدان الزراعية التي تتمتع بالاكتفاء الذاتي ، وتصدر المنتجات الفائضة عن الحاجة </a:t>
            </a:r>
            <a:r>
              <a:rPr lang="ar-SY" sz="2400" dirty="0" err="1">
                <a:solidFill>
                  <a:schemeClr val="tx1"/>
                </a:solidFill>
                <a:cs typeface="+mj-cs"/>
              </a:rPr>
              <a:t>الى</a:t>
            </a:r>
            <a:r>
              <a:rPr lang="ar-SY" sz="2400" dirty="0">
                <a:solidFill>
                  <a:schemeClr val="tx1"/>
                </a:solidFill>
                <a:cs typeface="+mj-cs"/>
              </a:rPr>
              <a:t> الخارج ، وقد كان العراق يمثل سلة الغذاء المتنوعة بالنسبة إلى دول الخليج العربي . </a:t>
            </a:r>
            <a:r>
              <a:rPr lang="ar-SY" sz="2400" dirty="0" err="1">
                <a:solidFill>
                  <a:schemeClr val="tx1"/>
                </a:solidFill>
                <a:cs typeface="+mj-cs"/>
              </a:rPr>
              <a:t>أذ</a:t>
            </a:r>
            <a:r>
              <a:rPr lang="ar-SY" sz="2400" dirty="0">
                <a:solidFill>
                  <a:schemeClr val="tx1"/>
                </a:solidFill>
                <a:cs typeface="+mj-cs"/>
              </a:rPr>
              <a:t> يحتل الإنتاج الزراعي في العراق أهمية كبيرة  تأتي من خلال ما يوفره  الإنتاج الزراعي بشقيه النباتي والحيواني من محاصيل متنوعة منها  الحبوب والفواكه والخضر واللحوم والألبان بأنواعها المختلفة ،</a:t>
            </a:r>
            <a:r>
              <a:rPr lang="ar-SY" sz="2400" dirty="0" err="1">
                <a:solidFill>
                  <a:schemeClr val="tx1"/>
                </a:solidFill>
                <a:cs typeface="+mj-cs"/>
              </a:rPr>
              <a:t>اذ</a:t>
            </a:r>
            <a:r>
              <a:rPr lang="ar-SY" sz="2400" dirty="0">
                <a:solidFill>
                  <a:schemeClr val="tx1"/>
                </a:solidFill>
                <a:cs typeface="+mj-cs"/>
              </a:rPr>
              <a:t> تعد المصدر الرئيس للسعرات الحرارية والبروتين الذي يعتمده الإنسان في غذاءه اليومي</a:t>
            </a:r>
            <a:r>
              <a:rPr lang="ar-SY" sz="2400" b="1" dirty="0">
                <a:solidFill>
                  <a:schemeClr val="tx1"/>
                </a:solidFill>
                <a:cs typeface="+mj-cs"/>
              </a:rPr>
              <a:t> </a:t>
            </a:r>
            <a:r>
              <a:rPr lang="ar-SY" sz="2400" dirty="0">
                <a:solidFill>
                  <a:schemeClr val="tx1"/>
                </a:solidFill>
                <a:cs typeface="+mj-cs"/>
              </a:rPr>
              <a:t>ولكافة الفئات العمرية بالإضافة لأهميته في توفير الملبس والمسكن ودخوله في اغلب الصناعات الغذائية والدوائية التي يكون الإنسان والحيوان بحاجة ماسة إليها خلال مراحل حياته  . ولكن هناك عدد من المعوقات التي عصفت بهذا القطاع الحيوي في العراق ولعل من ابرز هذه المعوقات نذكر منها.</a:t>
            </a:r>
            <a:endParaRPr lang="en-US" sz="2400" dirty="0">
              <a:solidFill>
                <a:schemeClr val="tx1"/>
              </a:solidFill>
              <a:cs typeface="+mj-cs"/>
            </a:endParaRPr>
          </a:p>
          <a:p>
            <a:pPr algn="r"/>
            <a:endParaRPr lang="en-US" dirty="0">
              <a:solidFill>
                <a:schemeClr val="tx1"/>
              </a:solidFill>
            </a:endParaRPr>
          </a:p>
          <a:p>
            <a:r>
              <a:rPr lang="ar-SY" b="1"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85000" lnSpcReduction="10000"/>
          </a:bodyPr>
          <a:lstStyle/>
          <a:p>
            <a:r>
              <a:rPr lang="ar-IQ" dirty="0" smtClean="0"/>
              <a:t>3</a:t>
            </a:r>
            <a:r>
              <a:rPr lang="ar-SY" dirty="0" smtClean="0"/>
              <a:t>- </a:t>
            </a:r>
            <a:r>
              <a:rPr lang="ar-SY" dirty="0"/>
              <a:t>أدت سياسات الإصلاح الاقتصادي بعد عام 2003 وتحت ضغط شديد من المؤسسات الدولية </a:t>
            </a:r>
            <a:r>
              <a:rPr lang="ar-SY" dirty="0" err="1"/>
              <a:t>الى</a:t>
            </a:r>
            <a:r>
              <a:rPr lang="ar-SY" dirty="0"/>
              <a:t> ارتفاع كبير في المستوى العام للأسعار وخاصة بعد قرار الدولة برفع الدعم المقدم للمشتقات النفطية الأمر الذي أدى </a:t>
            </a:r>
            <a:r>
              <a:rPr lang="ar-SY" dirty="0" err="1"/>
              <a:t>الى</a:t>
            </a:r>
            <a:r>
              <a:rPr lang="ar-SY" dirty="0"/>
              <a:t> رفع تكاليف الإنتاج الزراعي وانعكاساتها بالتالي على </a:t>
            </a:r>
            <a:r>
              <a:rPr lang="ar-SY" dirty="0" err="1"/>
              <a:t>اسعار</a:t>
            </a:r>
            <a:r>
              <a:rPr lang="ar-SY" dirty="0"/>
              <a:t> المنتجات الزراعية وكان المستهلك هو الذي يدفع هذا </a:t>
            </a:r>
            <a:r>
              <a:rPr lang="ar-SY" dirty="0" err="1"/>
              <a:t>العبىء</a:t>
            </a:r>
            <a:r>
              <a:rPr lang="ar-SY" dirty="0"/>
              <a:t> الكبير .</a:t>
            </a:r>
            <a:endParaRPr lang="en-US" dirty="0"/>
          </a:p>
          <a:p>
            <a:r>
              <a:rPr lang="ar-SY" dirty="0"/>
              <a:t>4- </a:t>
            </a:r>
            <a:r>
              <a:rPr lang="ar-SY" dirty="0" err="1"/>
              <a:t>ان</a:t>
            </a:r>
            <a:r>
              <a:rPr lang="ar-SY" dirty="0"/>
              <a:t> الحروب الثلاثة التي دخلها النظام السابق </a:t>
            </a:r>
            <a:r>
              <a:rPr lang="ar-SY" dirty="0" err="1"/>
              <a:t>اثرت</a:t>
            </a:r>
            <a:r>
              <a:rPr lang="ar-SY" dirty="0"/>
              <a:t> بشكل كبير على القطاع الزراعي والاقتصاد العراقي عموما" ، وقد كان للحروب اثر كبير على القطاع الزراعي وخاصة في المناطق الجنوبية التي كانت ساحة للقتال والمعارك  ، فعلى </a:t>
            </a:r>
            <a:r>
              <a:rPr lang="ar-SY" dirty="0" err="1"/>
              <a:t>اثرها</a:t>
            </a:r>
            <a:r>
              <a:rPr lang="ar-SY" dirty="0"/>
              <a:t> اقتلعت </a:t>
            </a:r>
            <a:r>
              <a:rPr lang="ar-SY" dirty="0" err="1"/>
              <a:t>الالاف</a:t>
            </a:r>
            <a:r>
              <a:rPr lang="ar-SY" dirty="0"/>
              <a:t> من </a:t>
            </a:r>
            <a:r>
              <a:rPr lang="ar-SY" dirty="0" err="1"/>
              <a:t>الاشجار</a:t>
            </a:r>
            <a:r>
              <a:rPr lang="ar-SY" dirty="0"/>
              <a:t> وخاصة </a:t>
            </a:r>
            <a:r>
              <a:rPr lang="ar-SY" dirty="0" err="1"/>
              <a:t>اشجار</a:t>
            </a:r>
            <a:r>
              <a:rPr lang="ar-SY" dirty="0"/>
              <a:t> النخيل ، كما </a:t>
            </a:r>
            <a:r>
              <a:rPr lang="ar-SY" dirty="0" err="1"/>
              <a:t>اثرت</a:t>
            </a:r>
            <a:r>
              <a:rPr lang="ar-SY" dirty="0"/>
              <a:t> </a:t>
            </a:r>
            <a:r>
              <a:rPr lang="ar-SY" dirty="0" err="1"/>
              <a:t>الالات</a:t>
            </a:r>
            <a:r>
              <a:rPr lang="ar-SY" dirty="0"/>
              <a:t> والمعدات الثقيلة العسكرية التي استعملتها القوات </a:t>
            </a:r>
            <a:r>
              <a:rPr lang="ar-SY" dirty="0" err="1"/>
              <a:t>الاجنبية</a:t>
            </a:r>
            <a:r>
              <a:rPr lang="ar-SY" dirty="0"/>
              <a:t> في </a:t>
            </a:r>
            <a:r>
              <a:rPr lang="ar-SY" dirty="0" err="1"/>
              <a:t>الاراضي</a:t>
            </a:r>
            <a:r>
              <a:rPr lang="ar-SY" dirty="0"/>
              <a:t> الزراعية مما </a:t>
            </a:r>
            <a:r>
              <a:rPr lang="ar-SY" dirty="0" err="1"/>
              <a:t>اصابها</a:t>
            </a:r>
            <a:r>
              <a:rPr lang="ar-SY" dirty="0"/>
              <a:t> بالتلوث وخاصة بالمواد المشعة التي استخدمت على نطاق واسع خلال حرب الخليج . </a:t>
            </a:r>
            <a:endParaRPr lang="en-US" dirty="0"/>
          </a:p>
          <a:p>
            <a:r>
              <a:rPr lang="ar-SY" dirty="0"/>
              <a:t>5- أدى غياب </a:t>
            </a:r>
            <a:r>
              <a:rPr lang="ar-SY" dirty="0" err="1"/>
              <a:t>الارشاد</a:t>
            </a:r>
            <a:r>
              <a:rPr lang="ar-SY" dirty="0"/>
              <a:t> الزراعي والتوجيه وجهل الكثير من الفلاحين وتمسكهم بالعادات والتقاليد الاجتماعية </a:t>
            </a:r>
            <a:r>
              <a:rPr lang="ar-SY" dirty="0" err="1"/>
              <a:t>الى</a:t>
            </a:r>
            <a:r>
              <a:rPr lang="ar-SY" dirty="0"/>
              <a:t> زيادة تدهور القطاع الزراعي  </a:t>
            </a:r>
            <a:r>
              <a:rPr lang="ar-SY" dirty="0" err="1"/>
              <a:t>الامر</a:t>
            </a:r>
            <a:r>
              <a:rPr lang="ar-SY" dirty="0"/>
              <a:t> الذي انعكس على </a:t>
            </a:r>
            <a:r>
              <a:rPr lang="ar-SY" dirty="0" err="1"/>
              <a:t>انتاجية</a:t>
            </a:r>
            <a:r>
              <a:rPr lang="ar-SY" dirty="0"/>
              <a:t> </a:t>
            </a:r>
            <a:r>
              <a:rPr lang="ar-SY" dirty="0" err="1"/>
              <a:t>الدونم</a:t>
            </a:r>
            <a:r>
              <a:rPr lang="ar-SY" dirty="0"/>
              <a:t> في </a:t>
            </a:r>
            <a:r>
              <a:rPr lang="ar-SY" dirty="0" err="1"/>
              <a:t>الارض</a:t>
            </a:r>
            <a:r>
              <a:rPr lang="ar-SY" dirty="0"/>
              <a:t> الزراعية وفي كلا شقيه النباتي والحيواني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a:solidFill>
            <a:schemeClr val="bg1"/>
          </a:solidFill>
        </p:spPr>
        <p:txBody>
          <a:bodyPr>
            <a:normAutofit fontScale="70000" lnSpcReduction="20000"/>
          </a:bodyPr>
          <a:lstStyle/>
          <a:p>
            <a:pPr algn="just"/>
            <a:r>
              <a:rPr lang="ar-SY" b="1" dirty="0"/>
              <a:t>6- </a:t>
            </a:r>
            <a:r>
              <a:rPr lang="ar-SY" dirty="0"/>
              <a:t>إن ارتفاع أجور ونفقات العمل الزراعي المخصصة في خدمة بساتين الفاكهة  ، ونذكر على وجه الخصوص أهم محصول اقتصادي واستراتيجي في الوقت نفسه هو محصول نخلة التمر  وبالرغم من ظروف الحرب العراقية </a:t>
            </a:r>
            <a:r>
              <a:rPr lang="ar-SY" dirty="0" err="1"/>
              <a:t>الايرانبة</a:t>
            </a:r>
            <a:r>
              <a:rPr lang="ar-SY" dirty="0"/>
              <a:t> وتبعاتها التي صعقت الواقع الزراعي في كل البلاد ، </a:t>
            </a:r>
            <a:r>
              <a:rPr lang="ar-SY" dirty="0" err="1"/>
              <a:t>الا</a:t>
            </a:r>
            <a:r>
              <a:rPr lang="ar-SY" dirty="0"/>
              <a:t> </a:t>
            </a:r>
            <a:r>
              <a:rPr lang="ar-SY" dirty="0" err="1"/>
              <a:t>ان</a:t>
            </a:r>
            <a:r>
              <a:rPr lang="ar-SY" dirty="0"/>
              <a:t>  اشد دمار حدث في المحافظات الجنوبية من العراق خصوصا" البصرة </a:t>
            </a:r>
            <a:r>
              <a:rPr lang="ar-SY" dirty="0" err="1"/>
              <a:t>واخذت</a:t>
            </a:r>
            <a:r>
              <a:rPr lang="ar-SY" dirty="0"/>
              <a:t> ما أخذت من </a:t>
            </a:r>
            <a:r>
              <a:rPr lang="ar-SY" dirty="0" err="1"/>
              <a:t>اجمل</a:t>
            </a:r>
            <a:r>
              <a:rPr lang="ar-SY" dirty="0"/>
              <a:t> ثروة طبيعية خلقها الله وهي ثروة نخيل التمر وأروع </a:t>
            </a:r>
            <a:r>
              <a:rPr lang="ar-SY" dirty="0" err="1"/>
              <a:t>اصنافه</a:t>
            </a:r>
            <a:r>
              <a:rPr lang="ar-SY" dirty="0"/>
              <a:t> الزراعية مثل </a:t>
            </a:r>
            <a:r>
              <a:rPr lang="ar-SY" dirty="0" err="1"/>
              <a:t>البرحي</a:t>
            </a:r>
            <a:r>
              <a:rPr lang="ar-SY" dirty="0"/>
              <a:t> ، </a:t>
            </a:r>
            <a:r>
              <a:rPr lang="ar-SY" dirty="0" err="1"/>
              <a:t>اصابع</a:t>
            </a:r>
            <a:r>
              <a:rPr lang="ar-SY" dirty="0"/>
              <a:t> العروس ، </a:t>
            </a:r>
            <a:r>
              <a:rPr lang="ar-SY" dirty="0" err="1"/>
              <a:t>الاشقر</a:t>
            </a:r>
            <a:r>
              <a:rPr lang="ar-SY" dirty="0"/>
              <a:t> ، السكري ، </a:t>
            </a:r>
            <a:r>
              <a:rPr lang="ar-SY" dirty="0" err="1"/>
              <a:t>الدهيني</a:t>
            </a:r>
            <a:r>
              <a:rPr lang="ar-SY" dirty="0"/>
              <a:t> ، المكتوم ، </a:t>
            </a:r>
            <a:r>
              <a:rPr lang="ar-SY" dirty="0" err="1"/>
              <a:t>الحلاوي</a:t>
            </a:r>
            <a:r>
              <a:rPr lang="ar-SY" dirty="0"/>
              <a:t> ، </a:t>
            </a:r>
            <a:r>
              <a:rPr lang="ar-SY" dirty="0" err="1"/>
              <a:t>الخضرواي</a:t>
            </a:r>
            <a:r>
              <a:rPr lang="ar-SY" dirty="0"/>
              <a:t>، </a:t>
            </a:r>
            <a:r>
              <a:rPr lang="ar-SY" dirty="0" err="1"/>
              <a:t>الساير</a:t>
            </a:r>
            <a:r>
              <a:rPr lang="ar-SY" dirty="0"/>
              <a:t> ، </a:t>
            </a:r>
            <a:r>
              <a:rPr lang="ar-SY" dirty="0" err="1"/>
              <a:t>البريم</a:t>
            </a:r>
            <a:r>
              <a:rPr lang="ar-SY" dirty="0"/>
              <a:t> ، </a:t>
            </a:r>
            <a:r>
              <a:rPr lang="ar-SY" dirty="0" err="1"/>
              <a:t>الديري</a:t>
            </a:r>
            <a:r>
              <a:rPr lang="ar-SY" dirty="0"/>
              <a:t> ، </a:t>
            </a:r>
            <a:r>
              <a:rPr lang="ar-SY" dirty="0" err="1"/>
              <a:t>الخستاوي</a:t>
            </a:r>
            <a:r>
              <a:rPr lang="ar-SY" dirty="0"/>
              <a:t> ، </a:t>
            </a:r>
            <a:r>
              <a:rPr lang="ar-SY" dirty="0" err="1"/>
              <a:t>الجبجاب</a:t>
            </a:r>
            <a:r>
              <a:rPr lang="ar-SY" dirty="0"/>
              <a:t> ، وغيرها الكثير الكثير، التي </a:t>
            </a:r>
            <a:r>
              <a:rPr lang="ar-SY" dirty="0" err="1"/>
              <a:t>لايوجد</a:t>
            </a:r>
            <a:r>
              <a:rPr lang="ar-SY" dirty="0"/>
              <a:t> مثل طعمها ونكهتها وقيمتها </a:t>
            </a:r>
            <a:r>
              <a:rPr lang="ar-SY" dirty="0" err="1"/>
              <a:t>العذائية</a:t>
            </a:r>
            <a:r>
              <a:rPr lang="ar-SY" dirty="0"/>
              <a:t> في الدول المنتجة للنخيل في كل العالم وحتى دول الجوار والتي قد تمتلك بعض الأصناف من النخيل ألا </a:t>
            </a:r>
            <a:r>
              <a:rPr lang="ar-SY" dirty="0" err="1"/>
              <a:t>ان</a:t>
            </a:r>
            <a:r>
              <a:rPr lang="ar-SY" dirty="0"/>
              <a:t> جودتها </a:t>
            </a:r>
            <a:r>
              <a:rPr lang="ar-SY" dirty="0" err="1"/>
              <a:t>لاتضاهي</a:t>
            </a:r>
            <a:r>
              <a:rPr lang="ar-SY" dirty="0"/>
              <a:t> جودة </a:t>
            </a:r>
            <a:r>
              <a:rPr lang="ar-SY" dirty="0" err="1"/>
              <a:t>التمور</a:t>
            </a:r>
            <a:r>
              <a:rPr lang="ar-SY" dirty="0"/>
              <a:t> العراقية وخاصة تلك </a:t>
            </a:r>
            <a:r>
              <a:rPr lang="ar-SY" dirty="0" err="1"/>
              <a:t>الاصناف</a:t>
            </a:r>
            <a:r>
              <a:rPr lang="ar-SY" dirty="0"/>
              <a:t> التي تزرع قي قضاء شط العرب والفاو </a:t>
            </a:r>
            <a:r>
              <a:rPr lang="ar-SY" dirty="0" err="1"/>
              <a:t>وابي</a:t>
            </a:r>
            <a:r>
              <a:rPr lang="ar-SY" dirty="0"/>
              <a:t> الخصيب والمدينة </a:t>
            </a:r>
            <a:r>
              <a:rPr lang="ar-SY" dirty="0" err="1"/>
              <a:t>والقرنة</a:t>
            </a:r>
            <a:r>
              <a:rPr lang="ar-SY" dirty="0"/>
              <a:t> وغيرها من مناطق البصرة </a:t>
            </a:r>
            <a:r>
              <a:rPr lang="ar-SY" dirty="0" smtClean="0"/>
              <a:t>.</a:t>
            </a:r>
            <a:endParaRPr lang="ar-IQ" dirty="0" smtClean="0"/>
          </a:p>
          <a:p>
            <a:pPr algn="just"/>
            <a:endParaRPr lang="en-US" dirty="0"/>
          </a:p>
          <a:p>
            <a:pPr algn="just"/>
            <a:r>
              <a:rPr lang="ar-SY" b="1" dirty="0" smtClean="0"/>
              <a:t>7</a:t>
            </a:r>
            <a:r>
              <a:rPr lang="ar-SY" dirty="0" smtClean="0"/>
              <a:t>- </a:t>
            </a:r>
            <a:r>
              <a:rPr lang="ar-SY" dirty="0"/>
              <a:t>أدى غياب التخطيط وعدم وضوح الرؤيا والشفافية في تنفيذ قانون الاستثمار لسنة 2006 </a:t>
            </a:r>
            <a:r>
              <a:rPr lang="ar-SY" dirty="0" err="1"/>
              <a:t>الى</a:t>
            </a:r>
            <a:r>
              <a:rPr lang="ar-SY" dirty="0"/>
              <a:t> </a:t>
            </a:r>
            <a:r>
              <a:rPr lang="ar-SY" dirty="0" err="1"/>
              <a:t>تلكوء</a:t>
            </a:r>
            <a:r>
              <a:rPr lang="ar-SY" dirty="0"/>
              <a:t> عمل القطاع الزراعي الخاص وابتعاد الكثير من المستثمرين عن الاستثمار في القطاع الزراعي ، وازداد الأمور سوءا" عندما تتضارب الصلاحيات ما بين الحكومة المركزية والحكومات المحلية للمحافظات من جهة وبين المحافظات والوزارات المختصة من جهة </a:t>
            </a:r>
            <a:r>
              <a:rPr lang="ar-SY" dirty="0" err="1"/>
              <a:t>اخرى</a:t>
            </a:r>
            <a:r>
              <a:rPr lang="ar-SY" dirty="0"/>
              <a:t> .  </a:t>
            </a:r>
            <a:endParaRPr lang="ar-IQ" dirty="0" smtClean="0"/>
          </a:p>
          <a:p>
            <a:pPr algn="just"/>
            <a:endParaRPr lang="en-US" dirty="0"/>
          </a:p>
          <a:p>
            <a:pPr algn="just"/>
            <a:r>
              <a:rPr lang="ar-SY" b="1" dirty="0"/>
              <a:t>8</a:t>
            </a:r>
            <a:r>
              <a:rPr lang="ar-SY" dirty="0"/>
              <a:t>- </a:t>
            </a:r>
            <a:r>
              <a:rPr lang="ar-SY" dirty="0" err="1"/>
              <a:t>اثرت</a:t>
            </a:r>
            <a:r>
              <a:rPr lang="ar-SY" dirty="0"/>
              <a:t> ظاهرة الاقتتال والعنف وعدم الاستقرار الأمني في عمل الكثير من مؤسسات والهيئات الحكومية ذات الشأن الزراعي ، وأثرت أيضا" بشكل كبير على أداء الفلاحين أنفسهم مما اضطرتهم </a:t>
            </a:r>
            <a:r>
              <a:rPr lang="ar-SY" dirty="0" err="1"/>
              <a:t>الى</a:t>
            </a:r>
            <a:r>
              <a:rPr lang="ar-SY" dirty="0"/>
              <a:t> الهجرة إلى مناطق أخرى حفاظا" على سلامتهم مما انعكس اثر ذلك بشكل كبير على الإنتاج الزراعي . </a:t>
            </a:r>
            <a:endParaRPr lang="en-US" dirty="0"/>
          </a:p>
          <a:p>
            <a:pPr algn="just"/>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143692"/>
          </a:xfrm>
          <a:solidFill>
            <a:schemeClr val="bg1"/>
          </a:solidFill>
        </p:spPr>
        <p:txBody>
          <a:bodyPr>
            <a:normAutofit fontScale="85000" lnSpcReduction="20000"/>
          </a:bodyPr>
          <a:lstStyle/>
          <a:p>
            <a:pPr algn="just"/>
            <a:r>
              <a:rPr lang="ar-IQ" b="1" dirty="0" smtClean="0"/>
              <a:t>9</a:t>
            </a:r>
            <a:r>
              <a:rPr lang="ar-SY" b="1" dirty="0" smtClean="0"/>
              <a:t>- </a:t>
            </a:r>
            <a:r>
              <a:rPr lang="ar-SY" dirty="0"/>
              <a:t>التداعيات السياسية في مجال الحصص المائية بين الدول </a:t>
            </a:r>
            <a:r>
              <a:rPr lang="ar-SY" dirty="0" err="1"/>
              <a:t>المتشاطئه</a:t>
            </a:r>
            <a:r>
              <a:rPr lang="ar-SY" b="1" dirty="0"/>
              <a:t> . </a:t>
            </a:r>
            <a:r>
              <a:rPr lang="ar-SY" dirty="0" err="1"/>
              <a:t>ان</a:t>
            </a:r>
            <a:r>
              <a:rPr lang="ar-SY" dirty="0"/>
              <a:t> هذه النقطة بالذات </a:t>
            </a:r>
            <a:r>
              <a:rPr lang="ar-SY" dirty="0" err="1"/>
              <a:t>اخذت</a:t>
            </a:r>
            <a:r>
              <a:rPr lang="ar-SY" dirty="0"/>
              <a:t> حصة </a:t>
            </a:r>
            <a:r>
              <a:rPr lang="ar-SY" dirty="0" err="1"/>
              <a:t>الاسد</a:t>
            </a:r>
            <a:r>
              <a:rPr lang="ar-SY" dirty="0"/>
              <a:t> في </a:t>
            </a:r>
            <a:r>
              <a:rPr lang="ar-SY" dirty="0" err="1"/>
              <a:t>تاثيرها</a:t>
            </a:r>
            <a:r>
              <a:rPr lang="ar-SY" dirty="0"/>
              <a:t> المباشر في تدهور القطاع الزراعي في كل محافظات القطر . </a:t>
            </a:r>
            <a:r>
              <a:rPr lang="ar-SY" dirty="0" err="1"/>
              <a:t>اذ</a:t>
            </a:r>
            <a:r>
              <a:rPr lang="ar-SY" dirty="0"/>
              <a:t> شهد الواقع الزراعي تهور كبير نتيجة </a:t>
            </a:r>
            <a:r>
              <a:rPr lang="ar-SY" dirty="0" err="1"/>
              <a:t>لشحة</a:t>
            </a:r>
            <a:r>
              <a:rPr lang="ar-SY" dirty="0"/>
              <a:t> المياه من جهة ولتملح المياه من جهة </a:t>
            </a:r>
            <a:r>
              <a:rPr lang="ar-SY" dirty="0" err="1"/>
              <a:t>اخرى</a:t>
            </a:r>
            <a:r>
              <a:rPr lang="ar-SY" dirty="0"/>
              <a:t> . فقد </a:t>
            </a:r>
            <a:r>
              <a:rPr lang="ar-SY" dirty="0" err="1"/>
              <a:t>اثرت</a:t>
            </a:r>
            <a:r>
              <a:rPr lang="ar-SY" dirty="0"/>
              <a:t> دخول مياه البزل الجانب </a:t>
            </a:r>
            <a:r>
              <a:rPr lang="ar-SY" dirty="0" err="1"/>
              <a:t>الايرني</a:t>
            </a:r>
            <a:r>
              <a:rPr lang="ar-SY" dirty="0"/>
              <a:t> </a:t>
            </a:r>
            <a:r>
              <a:rPr lang="ar-SY" dirty="0" err="1"/>
              <a:t>الى</a:t>
            </a:r>
            <a:r>
              <a:rPr lang="ar-SY" dirty="0"/>
              <a:t> </a:t>
            </a:r>
            <a:r>
              <a:rPr lang="ar-SY" dirty="0" err="1"/>
              <a:t>الاراضي</a:t>
            </a:r>
            <a:r>
              <a:rPr lang="ar-SY" dirty="0"/>
              <a:t> العراقي وكذلك غلق نهر الكارون وتحوير مجراه </a:t>
            </a:r>
            <a:r>
              <a:rPr lang="ar-SY" dirty="0" err="1"/>
              <a:t>الى</a:t>
            </a:r>
            <a:r>
              <a:rPr lang="ar-SY" dirty="0"/>
              <a:t> داخل </a:t>
            </a:r>
            <a:r>
              <a:rPr lang="ar-SY" dirty="0" err="1"/>
              <a:t>الاراضي</a:t>
            </a:r>
            <a:r>
              <a:rPr lang="ar-SY" dirty="0"/>
              <a:t> </a:t>
            </a:r>
            <a:r>
              <a:rPr lang="ar-SY" dirty="0" err="1"/>
              <a:t>الايرانية</a:t>
            </a:r>
            <a:r>
              <a:rPr lang="ar-SY" dirty="0"/>
              <a:t> </a:t>
            </a:r>
            <a:r>
              <a:rPr lang="ar-SY" dirty="0" err="1"/>
              <a:t>سسبب</a:t>
            </a:r>
            <a:r>
              <a:rPr lang="ar-SY" dirty="0"/>
              <a:t> في ارتفاع مستويات التملح في مياه شط العرب وكذلك </a:t>
            </a:r>
            <a:r>
              <a:rPr lang="ar-SY" dirty="0" err="1"/>
              <a:t>شحة</a:t>
            </a:r>
            <a:r>
              <a:rPr lang="ar-SY" dirty="0"/>
              <a:t> المياه في نهري دجلة والفرات من جهة </a:t>
            </a:r>
            <a:r>
              <a:rPr lang="ar-SY" dirty="0" err="1"/>
              <a:t>اخرى</a:t>
            </a:r>
            <a:r>
              <a:rPr lang="ar-SY" dirty="0"/>
              <a:t> </a:t>
            </a:r>
            <a:r>
              <a:rPr lang="ar-SY" dirty="0" err="1"/>
              <a:t>ادى</a:t>
            </a:r>
            <a:r>
              <a:rPr lang="ar-SY" dirty="0"/>
              <a:t> </a:t>
            </a:r>
            <a:r>
              <a:rPr lang="ar-SY" dirty="0" err="1"/>
              <a:t>الى</a:t>
            </a:r>
            <a:r>
              <a:rPr lang="ar-SY" dirty="0"/>
              <a:t> ارتفاع مياه الخليج ونزوحها </a:t>
            </a:r>
            <a:r>
              <a:rPr lang="ar-SY" dirty="0" err="1"/>
              <a:t>الى</a:t>
            </a:r>
            <a:r>
              <a:rPr lang="ar-SY" dirty="0"/>
              <a:t> شط العرب </a:t>
            </a:r>
            <a:r>
              <a:rPr lang="ar-SY" dirty="0" err="1"/>
              <a:t>الامر</a:t>
            </a:r>
            <a:r>
              <a:rPr lang="ar-SY" dirty="0"/>
              <a:t> الذي </a:t>
            </a:r>
            <a:r>
              <a:rPr lang="ar-SY" dirty="0" err="1"/>
              <a:t>ادى</a:t>
            </a:r>
            <a:r>
              <a:rPr lang="ar-SY" dirty="0"/>
              <a:t> حدوث ما حدث من دمار تكميلي لكل ما تبقى من زراعة وفي كل مناطق المحافظة . </a:t>
            </a:r>
            <a:endParaRPr lang="en-US" dirty="0"/>
          </a:p>
          <a:p>
            <a:pPr algn="just"/>
            <a:r>
              <a:rPr lang="ar-SY" b="1" dirty="0"/>
              <a:t>10- </a:t>
            </a:r>
            <a:r>
              <a:rPr lang="ar-SY" dirty="0"/>
              <a:t>الوضع الاقتصادي </a:t>
            </a:r>
            <a:r>
              <a:rPr lang="ar-SY" dirty="0" err="1"/>
              <a:t>للاصحاب</a:t>
            </a:r>
            <a:r>
              <a:rPr lang="ar-SY" dirty="0"/>
              <a:t> البساتين ،</a:t>
            </a:r>
            <a:r>
              <a:rPr lang="ar-SY" dirty="0" err="1"/>
              <a:t>ان</a:t>
            </a:r>
            <a:r>
              <a:rPr lang="ar-SY" dirty="0"/>
              <a:t> نسبة عالية من سكان العراق يعانون من الوضع الاقتصادي المتردي مما جعلهم يعزفون عن مزاولة مهنة الزراعة في السنوات </a:t>
            </a:r>
            <a:r>
              <a:rPr lang="ar-SY" dirty="0" err="1"/>
              <a:t>الاخيرة</a:t>
            </a:r>
            <a:r>
              <a:rPr lang="ar-SY" dirty="0"/>
              <a:t> وتحديدا" نتيجة </a:t>
            </a:r>
            <a:r>
              <a:rPr lang="ar-SY" dirty="0" err="1"/>
              <a:t>لاتفاع</a:t>
            </a:r>
            <a:r>
              <a:rPr lang="ar-SY" dirty="0"/>
              <a:t> الملوحة في </a:t>
            </a:r>
            <a:r>
              <a:rPr lang="ar-SY" dirty="0" err="1"/>
              <a:t>الا</a:t>
            </a:r>
            <a:r>
              <a:rPr lang="ar-SY" dirty="0"/>
              <a:t> راضي ومياه الري وكذلك ارتفاع تكاليف الخدمة للمحاصيل الزراعية المختلفة سواء من </a:t>
            </a:r>
            <a:r>
              <a:rPr lang="ar-SY" dirty="0" err="1"/>
              <a:t>تكريب</a:t>
            </a:r>
            <a:r>
              <a:rPr lang="ar-SY" dirty="0"/>
              <a:t> </a:t>
            </a:r>
            <a:r>
              <a:rPr lang="ar-SY" dirty="0" err="1"/>
              <a:t>او</a:t>
            </a:r>
            <a:r>
              <a:rPr lang="ar-SY" dirty="0"/>
              <a:t> تلقيح </a:t>
            </a:r>
            <a:r>
              <a:rPr lang="ar-SY" dirty="0" err="1"/>
              <a:t>اوتدلية</a:t>
            </a:r>
            <a:r>
              <a:rPr lang="ar-SY" dirty="0"/>
              <a:t> الحاصل </a:t>
            </a:r>
            <a:r>
              <a:rPr lang="ar-SY" dirty="0" err="1"/>
              <a:t>اومكافحة</a:t>
            </a:r>
            <a:r>
              <a:rPr lang="ar-SY" dirty="0"/>
              <a:t> </a:t>
            </a:r>
            <a:r>
              <a:rPr lang="ar-SY" dirty="0" err="1"/>
              <a:t>الامراض</a:t>
            </a:r>
            <a:r>
              <a:rPr lang="ar-SY" dirty="0"/>
              <a:t> والحشرات </a:t>
            </a:r>
            <a:r>
              <a:rPr lang="ar-SY" dirty="0" err="1"/>
              <a:t>وايضا</a:t>
            </a:r>
            <a:r>
              <a:rPr lang="ar-SY" dirty="0"/>
              <a:t>" تكاليف الجني وتبعاته مما يشكل </a:t>
            </a:r>
            <a:r>
              <a:rPr lang="ar-SY" dirty="0" err="1"/>
              <a:t>عئبى</a:t>
            </a:r>
            <a:r>
              <a:rPr lang="ar-SY" dirty="0"/>
              <a:t> كبير على </a:t>
            </a:r>
            <a:r>
              <a:rPr lang="ar-SY" dirty="0" err="1"/>
              <a:t>كهاهل</a:t>
            </a:r>
            <a:r>
              <a:rPr lang="ar-SY" dirty="0"/>
              <a:t> المزارع </a:t>
            </a:r>
            <a:r>
              <a:rPr lang="ar-SY" dirty="0" err="1"/>
              <a:t>مماجعله</a:t>
            </a:r>
            <a:r>
              <a:rPr lang="ar-SY" dirty="0"/>
              <a:t> </a:t>
            </a:r>
            <a:r>
              <a:rPr lang="ar-SY" dirty="0" err="1"/>
              <a:t>بمورور</a:t>
            </a:r>
            <a:r>
              <a:rPr lang="ar-SY" dirty="0"/>
              <a:t> الوقت يبقي فقط على ما يكفي لسد حاجته العائلية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fontScale="92500" lnSpcReduction="10000"/>
          </a:bodyPr>
          <a:lstStyle/>
          <a:p>
            <a:pPr algn="just"/>
            <a:r>
              <a:rPr lang="ar-SY" b="1" dirty="0"/>
              <a:t>11- </a:t>
            </a:r>
            <a:r>
              <a:rPr lang="ar-SY" dirty="0"/>
              <a:t>ظهور مشكلة التنقيب عن النفط في وإنشاء الآبار في المناطق الزراعية . برزت مشكلة أخرى في السنوات الخمس الأخيرة هي إنشاء العديد من الآبار النفطية في العديد من البساتين في المناطق الزراعية في كل محافظات القطر وخاصة في محافظة البصرة ففي قضاء المدينة قد تم مشاهدة بعض تلك المواقع التي تيم فيها التنقيب حاليا" في أراضي القضاء ، ومن جراء ذلك فقد لوحظ عزوف العديد من أصحاب البساتين عن متابعة أراضيهم وبساتينهم التي تعد حاليا" صغيرة من حيث المساحات المزروعة فعلا" وان النسبة الكبيرة منها فقد أدركها الإهمال منذ زمن ، ومن جهة أخرى فان ما يزرع اليوم في هذه البساتين فقط ما يكفي لسد الاحتياج العائلي فقط وليس للحصول على المردود الاقتصادي منها نتيجة </a:t>
            </a:r>
            <a:r>
              <a:rPr lang="ar-SY" dirty="0" err="1"/>
              <a:t>للاسبباب</a:t>
            </a:r>
            <a:r>
              <a:rPr lang="ar-SY" dirty="0"/>
              <a:t> التي تم ذكرها سابقا" إضافة انه حاليا" يجد المزارع بأنه </a:t>
            </a:r>
            <a:r>
              <a:rPr lang="ar-SY" dirty="0" err="1"/>
              <a:t>لاجدوى</a:t>
            </a:r>
            <a:r>
              <a:rPr lang="ar-SY" dirty="0"/>
              <a:t> من إنفاق المال على الأرض ثم تذهب في مجال التعويض من قبل الدولة في حالة شمولها في المواقع التي يمكن إنشاء حقول الآبار النفطية عليها .</a:t>
            </a:r>
            <a:endParaRPr lang="en-US" dirty="0"/>
          </a:p>
          <a:p>
            <a:pPr algn="just"/>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photo_2017-09-18_10-49-21.jpg"/>
          <p:cNvPicPr>
            <a:picLocks noGrp="1" noChangeAspect="1" noChangeArrowheads="1"/>
          </p:cNvPicPr>
          <p:nvPr>
            <p:ph idx="1"/>
          </p:nvPr>
        </p:nvPicPr>
        <p:blipFill>
          <a:blip r:embed="rId2"/>
          <a:srcRect/>
          <a:stretch>
            <a:fillRect/>
          </a:stretch>
        </p:blipFill>
        <p:spPr bwMode="auto">
          <a:xfrm>
            <a:off x="0" y="214290"/>
            <a:ext cx="9144000" cy="350046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5" name="Picture 2" descr="C:\Users\USER\Downloads\download-1.jpg"/>
          <p:cNvPicPr>
            <a:picLocks noChangeAspect="1" noChangeArrowheads="1"/>
          </p:cNvPicPr>
          <p:nvPr/>
        </p:nvPicPr>
        <p:blipFill>
          <a:blip r:embed="rId3"/>
          <a:srcRect/>
          <a:stretch>
            <a:fillRect/>
          </a:stretch>
        </p:blipFill>
        <p:spPr bwMode="auto">
          <a:xfrm>
            <a:off x="0" y="3714752"/>
            <a:ext cx="9144000" cy="31432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85728"/>
            <a:ext cx="9144000" cy="6143668"/>
          </a:xfrm>
          <a:solidFill>
            <a:schemeClr val="bg1"/>
          </a:solidFill>
        </p:spPr>
        <p:txBody>
          <a:bodyPr>
            <a:normAutofit fontScale="92500" lnSpcReduction="20000"/>
          </a:bodyPr>
          <a:lstStyle/>
          <a:p>
            <a:r>
              <a:rPr lang="ar-IQ" b="1" u="sng" dirty="0" smtClean="0"/>
              <a:t> </a:t>
            </a:r>
            <a:r>
              <a:rPr lang="ar-IQ" b="1" u="sng" dirty="0"/>
              <a:t>* المشاكل والمعوقات التي تواجه إعادة تأهيل الأراضي الزراعية : - </a:t>
            </a:r>
            <a:endParaRPr lang="en-US" dirty="0"/>
          </a:p>
          <a:p>
            <a:r>
              <a:rPr lang="ar-IQ" dirty="0"/>
              <a:t>1 – وجود المخلفات الحربية التي تعود إلى الحرب العراقية الإيرانية والمتمثلة بالسواتر الترابية وخصوصا </a:t>
            </a:r>
            <a:r>
              <a:rPr lang="ar-IQ" dirty="0" err="1"/>
              <a:t>ً</a:t>
            </a:r>
            <a:r>
              <a:rPr lang="ar-IQ" dirty="0"/>
              <a:t> على ضفاف نهر شط العرب والتي لا تزال ماثلة للعيان في الوقت الحاضر .</a:t>
            </a:r>
            <a:endParaRPr lang="en-US" dirty="0"/>
          </a:p>
          <a:p>
            <a:r>
              <a:rPr lang="ar-IQ" dirty="0"/>
              <a:t>2 – هجرة الكثير من سكان مناطق الأراضي الزراعية خلال فترة الحرب العراقية – الإيرانية وعدم عودتهم لحد الآن وذلك لحصولهم على فرص عمل أخرى أو وظائف معينة غير الزراعة  ، الأمر الذي نشأ عنه قلة الأيدي العاملة في القطاع الزراعي .</a:t>
            </a:r>
            <a:endParaRPr lang="en-US" dirty="0"/>
          </a:p>
          <a:p>
            <a:r>
              <a:rPr lang="ar-IQ" dirty="0"/>
              <a:t>3– انتشار ظاهرة التوسع العمراني على حساب الأراضي الزراعية وخصوصا </a:t>
            </a:r>
            <a:r>
              <a:rPr lang="ar-IQ" dirty="0" err="1"/>
              <a:t>ً</a:t>
            </a:r>
            <a:r>
              <a:rPr lang="ar-IQ" dirty="0"/>
              <a:t> بعد سقوط النظام البائد عام ( </a:t>
            </a:r>
            <a:r>
              <a:rPr lang="en-US" dirty="0"/>
              <a:t> 2003 </a:t>
            </a:r>
            <a:r>
              <a:rPr lang="ar-IQ" dirty="0"/>
              <a:t> ) وذلك بسبب ارتفاع دخل الفرد وزيادة نسب العرض لأسعار الأراضي واستخدامها لأغراض سكنية .</a:t>
            </a:r>
            <a:endParaRPr lang="en-US" dirty="0"/>
          </a:p>
          <a:p>
            <a:r>
              <a:rPr lang="ar-IQ" dirty="0"/>
              <a:t>4 – انتشار ظاهرة الملوحة في الترب والمياه الأمر الذي أدى إلى عدم ممارسة الزراعة فيها وعزوف الفلاحين عن زراعتها .</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a:solidFill>
            <a:schemeClr val="bg1"/>
          </a:solidFill>
        </p:spPr>
        <p:txBody>
          <a:bodyPr>
            <a:normAutofit lnSpcReduction="10000"/>
          </a:bodyPr>
          <a:lstStyle/>
          <a:p>
            <a:r>
              <a:rPr lang="ar-IQ" dirty="0"/>
              <a:t>5 – انتشار الأعشاب النهرية كالقصب والبردي </a:t>
            </a:r>
            <a:r>
              <a:rPr lang="ar-IQ" dirty="0" err="1"/>
              <a:t>والشمبلان</a:t>
            </a:r>
            <a:r>
              <a:rPr lang="ar-IQ" dirty="0"/>
              <a:t> في معظم الأنهار مما أدى إلى إعاقة حركة مياه المد والجزر التي يعتمد عليها بشكل رئيسي في عملية ري بساتين الفاكهة  </a:t>
            </a:r>
            <a:endParaRPr lang="en-US" dirty="0"/>
          </a:p>
          <a:p>
            <a:r>
              <a:rPr lang="ar-IQ" dirty="0"/>
              <a:t>6 – عدم تنظيف أو تطهير نهر شط العرب منذ عام </a:t>
            </a:r>
            <a:r>
              <a:rPr lang="en-US" dirty="0"/>
              <a:t>1980 </a:t>
            </a:r>
            <a:r>
              <a:rPr lang="ar-IQ" dirty="0"/>
              <a:t>سبب مشكلة عدم وصول المياه بصورة صحيحة خلال عمليتي المد والجزر وجعل جريانها بطيئا </a:t>
            </a:r>
            <a:r>
              <a:rPr lang="ar-IQ" dirty="0" err="1"/>
              <a:t>ً</a:t>
            </a:r>
            <a:r>
              <a:rPr lang="ar-IQ" dirty="0"/>
              <a:t> الأمر الذي ترتب عليه عدم دخول المياه إلى الأنهار الرئيسية والفرعية.</a:t>
            </a:r>
            <a:endParaRPr lang="en-US" dirty="0"/>
          </a:p>
          <a:p>
            <a:r>
              <a:rPr lang="ar-IQ" dirty="0"/>
              <a:t>7 – ارتفاع أسعار المستلزمات والآلات الزراعية في السوق المحلية وعدم وجود أسواق لتصريف الإنتاج فضلا </a:t>
            </a:r>
            <a:r>
              <a:rPr lang="ar-IQ" dirty="0" err="1"/>
              <a:t>ً</a:t>
            </a:r>
            <a:r>
              <a:rPr lang="ar-IQ" dirty="0"/>
              <a:t> عن الارتفاع في تكاليف جني الثمار وخصوصا </a:t>
            </a:r>
            <a:r>
              <a:rPr lang="ar-IQ" dirty="0" err="1"/>
              <a:t>ً</a:t>
            </a:r>
            <a:r>
              <a:rPr lang="ar-IQ" dirty="0"/>
              <a:t> ( النخيل ) بما لا يتناسب والمردود المالي، مما سبب إهمالها وعدم العناية فيها </a:t>
            </a:r>
            <a:r>
              <a:rPr lang="ar-IQ" dirty="0" smtClean="0"/>
              <a:t>.</a:t>
            </a:r>
          </a:p>
          <a:p>
            <a:r>
              <a:rPr lang="ar-IQ" dirty="0" smtClean="0"/>
              <a:t>8- </a:t>
            </a:r>
            <a:r>
              <a:rPr lang="ar-IQ" dirty="0"/>
              <a:t>زيادة نسبة</a:t>
            </a:r>
            <a:r>
              <a:rPr lang="ar-IQ" dirty="0">
                <a:cs typeface="+mj-cs"/>
              </a:rPr>
              <a:t> </a:t>
            </a:r>
            <a:r>
              <a:rPr lang="ar-IQ" i="1" dirty="0">
                <a:cs typeface="+mj-cs"/>
              </a:rPr>
              <a:t>الفاقد</a:t>
            </a:r>
            <a:r>
              <a:rPr lang="ar-IQ" dirty="0">
                <a:cs typeface="+mj-cs"/>
              </a:rPr>
              <a:t> من </a:t>
            </a:r>
            <a:r>
              <a:rPr lang="ar-IQ" i="1" dirty="0">
                <a:cs typeface="+mj-cs"/>
              </a:rPr>
              <a:t>المنتج </a:t>
            </a:r>
            <a:r>
              <a:rPr lang="ar-IQ" i="1" dirty="0" smtClean="0">
                <a:cs typeface="+mj-cs"/>
              </a:rPr>
              <a:t>الزراعي</a:t>
            </a:r>
            <a:r>
              <a:rPr lang="ar-IQ" dirty="0">
                <a:cs typeface="+mj-cs"/>
              </a:rPr>
              <a:t> نتيجة سوء التداول وعدم توافر العبوات المناسبة </a:t>
            </a:r>
            <a:r>
              <a:rPr lang="ar-IQ" dirty="0" smtClean="0">
                <a:cs typeface="+mj-cs"/>
              </a:rPr>
              <a:t>وأسلوب </a:t>
            </a:r>
            <a:r>
              <a:rPr lang="ar-IQ" dirty="0">
                <a:cs typeface="+mj-cs"/>
              </a:rPr>
              <a:t>النقل.</a:t>
            </a:r>
            <a:endParaRPr lang="en-US" dirty="0">
              <a:cs typeface="+mj-cs"/>
            </a:endParaRP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1593</Words>
  <Application>Microsoft Office PowerPoint</Application>
  <PresentationFormat>عرض على الشاشة (4:3)</PresentationFormat>
  <Paragraphs>43</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dell</cp:lastModifiedBy>
  <cp:revision>23</cp:revision>
  <dcterms:created xsi:type="dcterms:W3CDTF">2018-02-28T22:08:53Z</dcterms:created>
  <dcterms:modified xsi:type="dcterms:W3CDTF">2022-04-11T08:42:10Z</dcterms:modified>
</cp:coreProperties>
</file>